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20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57" r:id="rId14"/>
    <p:sldId id="280" r:id="rId15"/>
    <p:sldId id="256" r:id="rId16"/>
    <p:sldId id="266" r:id="rId17"/>
    <p:sldId id="262" r:id="rId18"/>
    <p:sldId id="279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FFE957"/>
    <a:srgbClr val="E315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8" autoAdjust="0"/>
  </p:normalViewPr>
  <p:slideViewPr>
    <p:cSldViewPr snapToGrid="0">
      <p:cViewPr varScale="1">
        <p:scale>
          <a:sx n="96" d="100"/>
          <a:sy n="96" d="100"/>
        </p:scale>
        <p:origin x="-4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17260F-E5C9-4BD6-99A4-54C2CA46938F}" type="datetimeFigureOut">
              <a:rPr lang="en-US" smtClean="0"/>
              <a:pPr/>
              <a:t>2013/09/21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E3C0D4-91A9-46D2-B0B0-03D704B70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739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4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073C87-A6F3-48F4-8208-48ABC6E85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09D2-73DA-43D2-A04B-BC62158AA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32284-6D88-4413-8490-EE43DC229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C37D0-8C0E-40E1-B3B9-B2E0E7EB2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882A8-372C-464C-882B-74633260C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2519-DE6A-4D2A-9BB7-09FE0E6A8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1D99E-B301-4629-B12C-049530E61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5F3D1-5EBE-4521-8262-4B9676C350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D0EB0-A9CE-4BA6-9DCB-BE8264D0A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3B804-AF66-48E0-B1AF-F950E4105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0082A-F410-4631-892E-E2D39A1E0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  <a:latin typeface="Times New Roman" pitchFamily="18" charset="0"/>
              </a:defRPr>
            </a:lvl1pPr>
          </a:lstStyle>
          <a:p>
            <a:fld id="{5147BF23-4E47-4B9D-9A26-DC56768334B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981200"/>
            <a:ext cx="8077200" cy="1143000"/>
          </a:xfrm>
        </p:spPr>
        <p:txBody>
          <a:bodyPr/>
          <a:lstStyle/>
          <a:p>
            <a:r>
              <a:rPr lang="en-US" sz="4600" b="1">
                <a:latin typeface="Goudy Old Style" pitchFamily="18" charset="0"/>
              </a:rPr>
              <a:t>Material Safety Data Sheets</a:t>
            </a:r>
            <a:endParaRPr lang="en-US">
              <a:latin typeface="Goudy Old Style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latin typeface="Goudy Old Style" pitchFamily="18" charset="0"/>
              </a:rPr>
              <a:t>Interpreting and Understanding Information on a MSDS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642225" cy="2955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0" y="685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/>
                <a:latin typeface="Goudy Old Style" pitchFamily="18" charset="0"/>
              </a:rPr>
              <a:t>Silver Nitrate MSDS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615238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/>
                <a:latin typeface="Goudy Old Style" pitchFamily="18" charset="0"/>
              </a:rPr>
              <a:t>Silver Nitrate MSDS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6327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/>
                <a:latin typeface="Goudy Old Style" pitchFamily="18" charset="0"/>
              </a:rPr>
              <a:t>Silver Nitrate MSDS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79500"/>
            <a:ext cx="7772400" cy="2667000"/>
          </a:xfrm>
        </p:spPr>
        <p:txBody>
          <a:bodyPr/>
          <a:lstStyle/>
          <a:p>
            <a:r>
              <a:rPr lang="en-US" sz="4800">
                <a:effectLst>
                  <a:outerShdw blurRad="38100" dist="38100" dir="2700000" algn="tl">
                    <a:srgbClr val="808080"/>
                  </a:outerShdw>
                </a:effectLst>
                <a:latin typeface="Goudy Old Style" pitchFamily="18" charset="0"/>
              </a:rPr>
              <a:t>National Fire Protection Association (NFPA)</a:t>
            </a:r>
            <a:r>
              <a:rPr lang="en-US">
                <a:latin typeface="Goudy Old Style" pitchFamily="18" charset="0"/>
              </a:rPr>
              <a:t/>
            </a:r>
            <a:br>
              <a:rPr lang="en-US">
                <a:latin typeface="Goudy Old Style" pitchFamily="18" charset="0"/>
              </a:rPr>
            </a:br>
            <a:r>
              <a:rPr lang="en-US">
                <a:latin typeface="Goudy Old Style" pitchFamily="18" charset="0"/>
              </a:rPr>
              <a:t/>
            </a:r>
            <a:br>
              <a:rPr lang="en-US">
                <a:latin typeface="Goudy Old Style" pitchFamily="18" charset="0"/>
              </a:rPr>
            </a:br>
            <a:r>
              <a:rPr lang="en-US">
                <a:solidFill>
                  <a:srgbClr val="E31512"/>
                </a:solidFill>
                <a:latin typeface="Goudy Old Style" pitchFamily="18" charset="0"/>
              </a:rPr>
              <a:t>Hazard Rating Diamond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 rot="2714555">
            <a:off x="3763963" y="1960562"/>
            <a:ext cx="1600200" cy="1600200"/>
          </a:xfrm>
          <a:prstGeom prst="rect">
            <a:avLst/>
          </a:prstGeom>
          <a:solidFill>
            <a:srgbClr val="E3151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 rot="2714555">
            <a:off x="2633663" y="3084512"/>
            <a:ext cx="16002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2714555">
            <a:off x="4889500" y="3090862"/>
            <a:ext cx="1600200" cy="1600200"/>
          </a:xfrm>
          <a:prstGeom prst="rect">
            <a:avLst/>
          </a:prstGeom>
          <a:solidFill>
            <a:srgbClr val="FFE957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 rot="2714555">
            <a:off x="3757613" y="4222749"/>
            <a:ext cx="16002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NFPA Diamond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 rot="2714555">
            <a:off x="3776663" y="1198563"/>
            <a:ext cx="1600200" cy="1600200"/>
          </a:xfrm>
          <a:prstGeom prst="rect">
            <a:avLst/>
          </a:prstGeom>
          <a:solidFill>
            <a:srgbClr val="E3151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403600" y="401638"/>
            <a:ext cx="227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  <a:latin typeface="Goudy Old Style" pitchFamily="18" charset="0"/>
              </a:rPr>
              <a:t>Flammability Hazard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 rot="2714555">
            <a:off x="2646363" y="2322513"/>
            <a:ext cx="16002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Text Box 15"/>
          <p:cNvSpPr txBox="1">
            <a:spLocks noGrp="1" noChangeArrowheads="1"/>
          </p:cNvSpPr>
          <p:nvPr>
            <p:ph type="title"/>
          </p:nvPr>
        </p:nvSpPr>
        <p:spPr>
          <a:xfrm>
            <a:off x="520700" y="2755900"/>
            <a:ext cx="1854200" cy="673100"/>
          </a:xfrm>
          <a:noFill/>
          <a:ln/>
        </p:spPr>
        <p:txBody>
          <a:bodyPr anchor="ctr"/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Goudy Old Style" pitchFamily="18" charset="0"/>
              </a:rPr>
              <a:t>Health Hazard</a:t>
            </a:r>
            <a:endParaRPr lang="en-US" sz="1800">
              <a:solidFill>
                <a:schemeClr val="tx1"/>
              </a:solidFill>
              <a:latin typeface="Goudy Old Style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2714555">
            <a:off x="4902200" y="2328863"/>
            <a:ext cx="1600200" cy="1600200"/>
          </a:xfrm>
          <a:prstGeom prst="rect">
            <a:avLst/>
          </a:prstGeom>
          <a:solidFill>
            <a:srgbClr val="FFE957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905625" y="2767013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effectLst/>
                <a:latin typeface="Goudy Old Style" pitchFamily="18" charset="0"/>
              </a:rPr>
              <a:t>Reactivity</a:t>
            </a:r>
          </a:p>
          <a:p>
            <a:r>
              <a:rPr lang="en-US" sz="2000">
                <a:effectLst/>
                <a:latin typeface="Goudy Old Style" pitchFamily="18" charset="0"/>
              </a:rPr>
              <a:t>Hazard</a:t>
            </a:r>
            <a:endParaRPr lang="en-US">
              <a:effectLst/>
              <a:latin typeface="Goudy Old Style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 rot="2714555">
            <a:off x="3770313" y="3460750"/>
            <a:ext cx="16002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Text Box 20"/>
          <p:cNvSpPr txBox="1">
            <a:spLocks noGrp="1" noChangeArrowheads="1"/>
          </p:cNvSpPr>
          <p:nvPr>
            <p:ph type="subTitle" idx="4294967295"/>
          </p:nvPr>
        </p:nvSpPr>
        <p:spPr>
          <a:xfrm>
            <a:off x="3822700" y="5448300"/>
            <a:ext cx="2311400" cy="444500"/>
          </a:xfrm>
          <a:noFill/>
          <a:ln/>
        </p:spPr>
        <p:txBody>
          <a:bodyPr/>
          <a:lstStyle/>
          <a:p>
            <a:pPr marL="0" indent="0" eaLnBrk="0" hangingPunct="0">
              <a:spcBef>
                <a:spcPct val="0"/>
              </a:spcBef>
              <a:buFontTx/>
              <a:buNone/>
            </a:pPr>
            <a:r>
              <a:rPr lang="en-US" sz="2000">
                <a:latin typeface="Goudy Old Style" pitchFamily="18" charset="0"/>
              </a:rPr>
              <a:t>Special Hazard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4200525" y="1125538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  <a:effectLst/>
                <a:latin typeface="Goudy Old Style" pitchFamily="18" charset="0"/>
              </a:rPr>
              <a:t>3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3006725" y="2408238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  <a:effectLst/>
                <a:latin typeface="Goudy Old Style" pitchFamily="18" charset="0"/>
              </a:rPr>
              <a:t>0</a:t>
            </a:r>
            <a:endParaRPr lang="en-US" sz="9600">
              <a:effectLst/>
              <a:latin typeface="Goudy Old Style" pitchFamily="18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280025" y="2395538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>
                <a:solidFill>
                  <a:schemeClr val="bg1"/>
                </a:solidFill>
                <a:effectLst/>
                <a:latin typeface="Goudy Old Style" pitchFamily="18" charset="0"/>
              </a:rPr>
              <a:t>1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3594100" y="3535363"/>
            <a:ext cx="17954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0">
                <a:solidFill>
                  <a:schemeClr val="bg1"/>
                </a:solidFill>
                <a:effectLst/>
                <a:latin typeface="Goudy Old Style" pitchFamily="18" charset="0"/>
              </a:rPr>
              <a:t>OX</a:t>
            </a:r>
            <a:endParaRPr lang="en-US" sz="9600">
              <a:effectLst/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2063" grpId="0" build="p" autoUpdateAnimBg="0"/>
      <p:bldP spid="2066" grpId="0" build="p" autoUpdateAnimBg="0"/>
      <p:bldP spid="2068" grpId="0" build="p" autoUpdateAnimBg="0"/>
      <p:bldP spid="2096" grpId="0" autoUpdateAnimBg="0"/>
      <p:bldP spid="2097" grpId="0" autoUpdateAnimBg="0"/>
      <p:bldP spid="2098" grpId="0" autoUpdateAnimBg="0"/>
      <p:bldP spid="209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752725" y="1019175"/>
            <a:ext cx="3419475" cy="370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en-US" sz="3600" dirty="0">
                <a:effectLst>
                  <a:outerShdw blurRad="38100" dist="38100" dir="2700000" algn="tl">
                    <a:srgbClr val="808080"/>
                  </a:outerShdw>
                </a:effectLst>
                <a:latin typeface="Goudy Old Style" pitchFamily="18" charset="0"/>
              </a:rPr>
              <a:t>Hazard Rating</a:t>
            </a:r>
          </a:p>
          <a:p>
            <a:pPr marL="457200" indent="-457200"/>
            <a:endParaRPr lang="en-US" sz="2000" dirty="0">
              <a:effectLst>
                <a:outerShdw blurRad="38100" dist="38100" dir="2700000" algn="tl">
                  <a:srgbClr val="808080"/>
                </a:outerShdw>
              </a:effectLst>
              <a:latin typeface="Goudy Old Style" pitchFamily="18" charset="0"/>
            </a:endParaRPr>
          </a:p>
          <a:p>
            <a:pPr marL="457200" indent="-457200">
              <a:buFontTx/>
              <a:buAutoNum type="arabicPlain" startAt="4"/>
            </a:pPr>
            <a:r>
              <a:rPr lang="en-US" sz="3600" dirty="0">
                <a:effectLst>
                  <a:outerShdw blurRad="38100" dist="38100" dir="2700000" algn="tl">
                    <a:srgbClr val="808080"/>
                  </a:outerShdw>
                </a:effectLst>
                <a:latin typeface="Goudy Old Style" pitchFamily="18" charset="0"/>
              </a:rPr>
              <a:t>    Severe</a:t>
            </a:r>
          </a:p>
          <a:p>
            <a:pPr marL="457200" indent="-457200">
              <a:buFontTx/>
              <a:buAutoNum type="arabicPlain" startAt="3"/>
            </a:pPr>
            <a:r>
              <a:rPr lang="en-US" sz="3600" dirty="0">
                <a:effectLst>
                  <a:outerShdw blurRad="38100" dist="38100" dir="2700000" algn="tl">
                    <a:srgbClr val="808080"/>
                  </a:outerShdw>
                </a:effectLst>
                <a:latin typeface="Goudy Old Style" pitchFamily="18" charset="0"/>
              </a:rPr>
              <a:t>    Serious</a:t>
            </a:r>
          </a:p>
          <a:p>
            <a:pPr marL="457200" indent="-457200">
              <a:buFontTx/>
              <a:buAutoNum type="arabicPlain" startAt="2"/>
            </a:pPr>
            <a:r>
              <a:rPr lang="en-US" sz="3600" dirty="0">
                <a:effectLst>
                  <a:outerShdw blurRad="38100" dist="38100" dir="2700000" algn="tl">
                    <a:srgbClr val="808080"/>
                  </a:outerShdw>
                </a:effectLst>
                <a:latin typeface="Goudy Old Style" pitchFamily="18" charset="0"/>
              </a:rPr>
              <a:t>    Dangerous</a:t>
            </a:r>
          </a:p>
          <a:p>
            <a:pPr marL="457200" indent="-457200">
              <a:buFontTx/>
              <a:buAutoNum type="arabicPlain"/>
            </a:pPr>
            <a:r>
              <a:rPr lang="en-US" sz="3600" dirty="0">
                <a:effectLst>
                  <a:outerShdw blurRad="38100" dist="38100" dir="2700000" algn="tl">
                    <a:srgbClr val="808080"/>
                  </a:outerShdw>
                </a:effectLst>
                <a:latin typeface="Goudy Old Style" pitchFamily="18" charset="0"/>
              </a:rPr>
              <a:t>    Minor</a:t>
            </a:r>
          </a:p>
          <a:p>
            <a:pPr marL="457200" indent="-457200"/>
            <a:r>
              <a:rPr lang="en-US" sz="3600" dirty="0">
                <a:effectLst>
                  <a:outerShdw blurRad="38100" dist="38100" dir="2700000" algn="tl">
                    <a:srgbClr val="808080"/>
                  </a:outerShdw>
                </a:effectLst>
                <a:latin typeface="Goudy Old Style" pitchFamily="18" charset="0"/>
              </a:rPr>
              <a:t>0     </a:t>
            </a:r>
            <a:r>
              <a:rPr lang="en-US" sz="36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Goudy Old Style" pitchFamily="18" charset="0"/>
              </a:rPr>
              <a:t> Slight</a:t>
            </a:r>
            <a:endParaRPr lang="en-US" sz="3600" dirty="0">
              <a:effectLst>
                <a:outerShdw blurRad="38100" dist="38100" dir="2700000" algn="tl">
                  <a:srgbClr val="808080"/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31800"/>
            <a:ext cx="7480300" cy="647700"/>
          </a:xfrm>
        </p:spPr>
        <p:txBody>
          <a:bodyPr/>
          <a:lstStyle/>
          <a:p>
            <a:r>
              <a:rPr lang="en-US">
                <a:latin typeface="Goudy Old Style" pitchFamily="18" charset="0"/>
              </a:rPr>
              <a:t>What does this NFPA Diamond mean?</a:t>
            </a: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2630488" y="1497013"/>
            <a:ext cx="3856037" cy="3862387"/>
            <a:chOff x="1667" y="755"/>
            <a:chExt cx="2429" cy="2433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 rot="2714555">
              <a:off x="2379" y="755"/>
              <a:ext cx="1008" cy="1008"/>
            </a:xfrm>
            <a:prstGeom prst="rect">
              <a:avLst/>
            </a:prstGeom>
            <a:solidFill>
              <a:srgbClr val="E3151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 rot="2714555">
              <a:off x="1667" y="1463"/>
              <a:ext cx="1008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 rot="2714555">
              <a:off x="3088" y="1467"/>
              <a:ext cx="1008" cy="1008"/>
            </a:xfrm>
            <a:prstGeom prst="rect">
              <a:avLst/>
            </a:prstGeom>
            <a:solidFill>
              <a:srgbClr val="FFE957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 rot="2714555">
              <a:off x="2375" y="2180"/>
              <a:ext cx="1008" cy="10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Text Box 10"/>
          <p:cNvSpPr txBox="1">
            <a:spLocks noGrp="1" noChangeArrowheads="1"/>
          </p:cNvSpPr>
          <p:nvPr>
            <p:ph type="title"/>
          </p:nvPr>
        </p:nvSpPr>
        <p:spPr>
          <a:xfrm>
            <a:off x="4213225" y="1911350"/>
            <a:ext cx="685800" cy="990600"/>
          </a:xfrm>
          <a:noFill/>
          <a:ln/>
        </p:spPr>
        <p:txBody>
          <a:bodyPr/>
          <a:lstStyle/>
          <a:p>
            <a:pPr eaLnBrk="0" hangingPunct="0"/>
            <a:r>
              <a:rPr lang="en-US" sz="8000" b="1">
                <a:solidFill>
                  <a:schemeClr val="bg1"/>
                </a:solidFill>
                <a:latin typeface="Goudy Old Style" pitchFamily="18" charset="0"/>
              </a:rPr>
              <a:t>3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oudy Old Style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057525" y="310515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8000" b="1">
                <a:solidFill>
                  <a:schemeClr val="bg1"/>
                </a:solidFill>
                <a:effectLst/>
                <a:latin typeface="Goudy Old Style" pitchFamily="18" charset="0"/>
              </a:rPr>
              <a:t>2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oudy Old Style" pitchFamily="18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984625" y="4248150"/>
            <a:ext cx="1181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8000" b="1">
                <a:solidFill>
                  <a:schemeClr val="bg1"/>
                </a:solidFill>
                <a:effectLst/>
                <a:latin typeface="Goudy Old Style" pitchFamily="18" charset="0"/>
              </a:rPr>
              <a:t>W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oudy Old Style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280025" y="306705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8000" b="1">
                <a:solidFill>
                  <a:schemeClr val="bg1"/>
                </a:solidFill>
                <a:effectLst/>
                <a:latin typeface="Goudy Old Style" pitchFamily="18" charset="0"/>
              </a:rPr>
              <a:t>4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oudy Old Style" pitchFamily="18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025900" y="4546600"/>
            <a:ext cx="1041400" cy="12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524000"/>
            <a:ext cx="8855075" cy="3468688"/>
          </a:xfrm>
          <a:prstGeom prst="rect">
            <a:avLst/>
          </a:prstGeom>
          <a:noFill/>
        </p:spPr>
      </p:pic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143000" y="12192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762000"/>
            <a:ext cx="1868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</a:rPr>
              <a:t>Hazard Warning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28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28600" y="3352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88925" y="5348288"/>
            <a:ext cx="109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</a:rPr>
              <a:t>First Aid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505200" y="4267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505200" y="4267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200400" y="5943600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</a:rPr>
              <a:t>Manufacturer /Distributor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6400800" y="510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7315200" y="487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003925" y="5653088"/>
            <a:ext cx="167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</a:rPr>
              <a:t>Date Received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994525" y="5119688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</a:rPr>
              <a:t>Hazard Rating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45720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657600" y="5334000"/>
            <a:ext cx="260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</a:rPr>
              <a:t>24 hour contact number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3276600" y="1371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3276600" y="2971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1905000" y="914400"/>
            <a:ext cx="297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</a:rPr>
              <a:t>Chemical Abstract Number</a:t>
            </a: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V="1">
            <a:off x="3886200" y="137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V="1">
            <a:off x="3886200" y="83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2590800" y="381000"/>
            <a:ext cx="2281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</a:rPr>
              <a:t>Identity of Chemical</a:t>
            </a: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5334000" y="1524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5334000" y="1524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096000" y="1219200"/>
            <a:ext cx="185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</a:rPr>
              <a:t>Formula Weight</a:t>
            </a: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8382000" y="1143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5562600" y="685800"/>
            <a:ext cx="3367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</a:rPr>
              <a:t>Hazard Signage/ Specifications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5105400" y="457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724400" y="0"/>
            <a:ext cx="3567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effectLst/>
              </a:rPr>
              <a:t>Hazard Class &amp; Packing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609600"/>
            <a:ext cx="8166100" cy="990600"/>
          </a:xfrm>
        </p:spPr>
        <p:txBody>
          <a:bodyPr/>
          <a:lstStyle/>
          <a:p>
            <a:r>
              <a:rPr lang="en-US" u="sng" dirty="0" smtClean="0">
                <a:latin typeface="Goudy Old Style" pitchFamily="18" charset="0"/>
              </a:rPr>
              <a:t>Requirements:</a:t>
            </a:r>
            <a:r>
              <a:rPr lang="en-US" dirty="0" smtClean="0">
                <a:latin typeface="Goudy Old Style" pitchFamily="18" charset="0"/>
              </a:rPr>
              <a:t>  Material Safety Data Sheets</a:t>
            </a:r>
            <a:r>
              <a:rPr lang="en-US" dirty="0">
                <a:latin typeface="Goudy Old Style" pitchFamily="18" charset="0"/>
              </a:rPr>
              <a:t>				</a:t>
            </a:r>
            <a:endParaRPr lang="en-US" sz="2800" b="1" u="sng" dirty="0">
              <a:solidFill>
                <a:srgbClr val="66FF33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82600" y="1358900"/>
            <a:ext cx="83312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lnSpc>
                <a:spcPct val="130000"/>
              </a:lnSpc>
            </a:pPr>
            <a:r>
              <a:rPr lang="en-US" sz="2800" dirty="0">
                <a:effectLst/>
                <a:latin typeface="Goudy Old Style" pitchFamily="18" charset="0"/>
              </a:rPr>
              <a:t>• MSDS for hazardous chemicals must be in workplace</a:t>
            </a:r>
          </a:p>
          <a:p>
            <a:pPr marL="228600" indent="-228600">
              <a:lnSpc>
                <a:spcPct val="130000"/>
              </a:lnSpc>
            </a:pPr>
            <a:r>
              <a:rPr lang="en-US" sz="2800" dirty="0">
                <a:effectLst/>
                <a:latin typeface="Goudy Old Style" pitchFamily="18" charset="0"/>
              </a:rPr>
              <a:t>• employees must be able to interpret MSDS information </a:t>
            </a:r>
          </a:p>
          <a:p>
            <a:pPr marL="228600" indent="-228600">
              <a:lnSpc>
                <a:spcPct val="130000"/>
              </a:lnSpc>
            </a:pPr>
            <a:r>
              <a:rPr lang="en-US" sz="2800" dirty="0">
                <a:effectLst/>
                <a:latin typeface="Goudy Old Style" pitchFamily="18" charset="0"/>
              </a:rPr>
              <a:t>• MSDS may be in printed form or </a:t>
            </a:r>
            <a:r>
              <a:rPr lang="en-US" sz="2800" dirty="0">
                <a:solidFill>
                  <a:srgbClr val="FFFF00"/>
                </a:solidFill>
                <a:effectLst/>
                <a:latin typeface="Goudy Old Style" pitchFamily="18" charset="0"/>
              </a:rPr>
              <a:t>available electronically</a:t>
            </a:r>
          </a:p>
          <a:p>
            <a:pPr marL="228600" indent="-228600">
              <a:lnSpc>
                <a:spcPct val="130000"/>
              </a:lnSpc>
            </a:pPr>
            <a:r>
              <a:rPr lang="en-US" sz="2800" dirty="0">
                <a:effectLst/>
                <a:latin typeface="Goudy Old Style" pitchFamily="18" charset="0"/>
              </a:rPr>
              <a:t>• MSDS that is missing must be replaced within 30 days</a:t>
            </a:r>
          </a:p>
          <a:p>
            <a:pPr marL="228600" indent="-228600">
              <a:lnSpc>
                <a:spcPct val="130000"/>
              </a:lnSpc>
            </a:pPr>
            <a:r>
              <a:rPr lang="en-US" sz="2800" dirty="0">
                <a:effectLst/>
                <a:latin typeface="Goudy Old Style" pitchFamily="18" charset="0"/>
              </a:rPr>
              <a:t>• 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Goudy Old Style" pitchFamily="18" charset="0"/>
              </a:rPr>
              <a:t>Hazardous </a:t>
            </a:r>
            <a:r>
              <a:rPr lang="en-US" sz="2800" dirty="0">
                <a:solidFill>
                  <a:srgbClr val="FFFF00"/>
                </a:solidFill>
                <a:effectLst/>
                <a:latin typeface="Goudy Old Style" pitchFamily="18" charset="0"/>
              </a:rPr>
              <a:t>chemicals may not be used if a MSDS is not available</a:t>
            </a:r>
          </a:p>
          <a:p>
            <a:pPr marL="228600" indent="-228600">
              <a:lnSpc>
                <a:spcPct val="130000"/>
              </a:lnSpc>
            </a:pPr>
            <a:r>
              <a:rPr lang="en-US" sz="2800" dirty="0">
                <a:effectLst/>
                <a:latin typeface="Goudy Old Style" pitchFamily="18" charset="0"/>
              </a:rPr>
              <a:t>• MSDS shall be readily available for review by employees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971550"/>
            <a:ext cx="3684587" cy="542925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3671888" cy="5410200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74888" y="368300"/>
            <a:ext cx="441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>
                <a:effectLst/>
                <a:latin typeface="Goudy Old Style" pitchFamily="18" charset="0"/>
              </a:rPr>
              <a:t>Material Safety Data Sheet (MSDS)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642225" cy="2590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67000" y="609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effectLst/>
                <a:latin typeface="Goudy Old Style" pitchFamily="18" charset="0"/>
              </a:rPr>
              <a:t>Silver Nitrate MSDS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69925" y="3108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effectLst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09800" y="4724400"/>
            <a:ext cx="4757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effectLst/>
                <a:latin typeface="Goudy Old Style" pitchFamily="18" charset="0"/>
              </a:rPr>
              <a:t>*HMIS (Hazardous Materials Industrial Standards)</a:t>
            </a:r>
            <a:endParaRPr lang="en-US">
              <a:effectLst/>
              <a:latin typeface="Goudy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696200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67000" y="7620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effectLst/>
                <a:latin typeface="Goudy Old Style" pitchFamily="18" charset="0"/>
              </a:rPr>
              <a:t>Silver Nitrate MSDS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/>
                <a:latin typeface="Goudy Old Style" pitchFamily="18" charset="0"/>
              </a:rPr>
              <a:t>Silver Nitrate MSDS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642225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620000" cy="374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0" y="762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/>
                <a:latin typeface="Goudy Old Style" pitchFamily="18" charset="0"/>
              </a:rPr>
              <a:t>Silver Nitrate MSDS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615238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/>
                <a:latin typeface="Goudy Old Style" pitchFamily="18" charset="0"/>
              </a:rPr>
              <a:t>Silver Nitrate MSDS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978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124200" y="457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/>
                <a:latin typeface="Goudy Old Style" pitchFamily="18" charset="0"/>
              </a:rPr>
              <a:t>Silver Nitrate MSDS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on Frame">
  <a:themeElements>
    <a:clrScheme name="Neon Fram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2001:Templates:Presentations:Designs:Neon Frame</Template>
  <TotalTime>272</TotalTime>
  <Words>197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Neon Frame</vt:lpstr>
      <vt:lpstr>Material Safety Data Sheets</vt:lpstr>
      <vt:lpstr>Requirements:  Material Safety Data Sheets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National Fire Protection Association (NFPA)  Hazard Rating Diamond</vt:lpstr>
      <vt:lpstr>NFPA Diamond</vt:lpstr>
      <vt:lpstr>Health Hazard</vt:lpstr>
      <vt:lpstr>Slide 16</vt:lpstr>
      <vt:lpstr>What does this NFPA Diamond mean?</vt:lpstr>
      <vt:lpstr>Slide 18</vt:lpstr>
    </vt:vector>
  </TitlesOfParts>
  <Company>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Hazard</dc:title>
  <dc:creator>James W. Collins Charles A. Dana Center</dc:creator>
  <cp:lastModifiedBy> </cp:lastModifiedBy>
  <cp:revision>29</cp:revision>
  <dcterms:created xsi:type="dcterms:W3CDTF">2003-06-27T14:14:22Z</dcterms:created>
  <dcterms:modified xsi:type="dcterms:W3CDTF">2013-09-21T23:25:17Z</dcterms:modified>
</cp:coreProperties>
</file>